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6" r:id="rId2"/>
    <p:sldId id="257" r:id="rId3"/>
    <p:sldId id="258" r:id="rId4"/>
    <p:sldId id="259" r:id="rId5"/>
    <p:sldId id="260" r:id="rId6"/>
    <p:sldId id="263" r:id="rId7"/>
    <p:sldId id="261" r:id="rId8"/>
    <p:sldId id="262" r:id="rId9"/>
    <p:sldId id="264" r:id="rId10"/>
    <p:sldId id="266" r:id="rId11"/>
    <p:sldId id="267" r:id="rId12"/>
    <p:sldId id="277" r:id="rId13"/>
    <p:sldId id="268" r:id="rId14"/>
    <p:sldId id="276" r:id="rId15"/>
    <p:sldId id="269" r:id="rId16"/>
    <p:sldId id="270" r:id="rId17"/>
    <p:sldId id="271" r:id="rId18"/>
    <p:sldId id="272" r:id="rId19"/>
    <p:sldId id="273" r:id="rId20"/>
    <p:sldId id="274"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p:scale>
          <a:sx n="68" d="100"/>
          <a:sy n="68" d="100"/>
        </p:scale>
        <p:origin x="606" y="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1D6FBF-B1F3-4902-BE80-3D5EB07FB30E}"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B4381-427F-4B66-9C2C-C1A21978140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0721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1D6FBF-B1F3-4902-BE80-3D5EB07FB30E}"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B4381-427F-4B66-9C2C-C1A21978140F}" type="slidenum">
              <a:rPr lang="en-IN" smtClean="0"/>
              <a:t>‹#›</a:t>
            </a:fld>
            <a:endParaRPr lang="en-IN"/>
          </a:p>
        </p:txBody>
      </p:sp>
    </p:spTree>
    <p:extLst>
      <p:ext uri="{BB962C8B-B14F-4D97-AF65-F5344CB8AC3E}">
        <p14:creationId xmlns:p14="http://schemas.microsoft.com/office/powerpoint/2010/main" val="56762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1D6FBF-B1F3-4902-BE80-3D5EB07FB30E}"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B4381-427F-4B66-9C2C-C1A21978140F}" type="slidenum">
              <a:rPr lang="en-IN" smtClean="0"/>
              <a:t>‹#›</a:t>
            </a:fld>
            <a:endParaRPr lang="en-IN"/>
          </a:p>
        </p:txBody>
      </p:sp>
    </p:spTree>
    <p:extLst>
      <p:ext uri="{BB962C8B-B14F-4D97-AF65-F5344CB8AC3E}">
        <p14:creationId xmlns:p14="http://schemas.microsoft.com/office/powerpoint/2010/main" val="1249213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1D6FBF-B1F3-4902-BE80-3D5EB07FB30E}"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B4381-427F-4B66-9C2C-C1A21978140F}" type="slidenum">
              <a:rPr lang="en-IN" smtClean="0"/>
              <a:t>‹#›</a:t>
            </a:fld>
            <a:endParaRPr lang="en-IN"/>
          </a:p>
        </p:txBody>
      </p:sp>
    </p:spTree>
    <p:extLst>
      <p:ext uri="{BB962C8B-B14F-4D97-AF65-F5344CB8AC3E}">
        <p14:creationId xmlns:p14="http://schemas.microsoft.com/office/powerpoint/2010/main" val="3079435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1D6FBF-B1F3-4902-BE80-3D5EB07FB30E}"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B4381-427F-4B66-9C2C-C1A21978140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794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1D6FBF-B1F3-4902-BE80-3D5EB07FB30E}" type="datetimeFigureOut">
              <a:rPr lang="en-IN" smtClean="0"/>
              <a:t>06-07-2024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7B4381-427F-4B66-9C2C-C1A21978140F}" type="slidenum">
              <a:rPr lang="en-IN" smtClean="0"/>
              <a:t>‹#›</a:t>
            </a:fld>
            <a:endParaRPr lang="en-IN"/>
          </a:p>
        </p:txBody>
      </p:sp>
    </p:spTree>
    <p:extLst>
      <p:ext uri="{BB962C8B-B14F-4D97-AF65-F5344CB8AC3E}">
        <p14:creationId xmlns:p14="http://schemas.microsoft.com/office/powerpoint/2010/main" val="953173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1D6FBF-B1F3-4902-BE80-3D5EB07FB30E}" type="datetimeFigureOut">
              <a:rPr lang="en-IN" smtClean="0"/>
              <a:t>06-07-2024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7B4381-427F-4B66-9C2C-C1A21978140F}" type="slidenum">
              <a:rPr lang="en-IN" smtClean="0"/>
              <a:t>‹#›</a:t>
            </a:fld>
            <a:endParaRPr lang="en-IN"/>
          </a:p>
        </p:txBody>
      </p:sp>
    </p:spTree>
    <p:extLst>
      <p:ext uri="{BB962C8B-B14F-4D97-AF65-F5344CB8AC3E}">
        <p14:creationId xmlns:p14="http://schemas.microsoft.com/office/powerpoint/2010/main" val="389687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1D6FBF-B1F3-4902-BE80-3D5EB07FB30E}" type="datetimeFigureOut">
              <a:rPr lang="en-IN" smtClean="0"/>
              <a:t>06-07-2024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7B4381-427F-4B66-9C2C-C1A21978140F}" type="slidenum">
              <a:rPr lang="en-IN" smtClean="0"/>
              <a:t>‹#›</a:t>
            </a:fld>
            <a:endParaRPr lang="en-IN"/>
          </a:p>
        </p:txBody>
      </p:sp>
    </p:spTree>
    <p:extLst>
      <p:ext uri="{BB962C8B-B14F-4D97-AF65-F5344CB8AC3E}">
        <p14:creationId xmlns:p14="http://schemas.microsoft.com/office/powerpoint/2010/main" val="1107750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A1D6FBF-B1F3-4902-BE80-3D5EB07FB30E}" type="datetimeFigureOut">
              <a:rPr lang="en-IN" smtClean="0"/>
              <a:t>06-07-2024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797B4381-427F-4B66-9C2C-C1A21978140F}" type="slidenum">
              <a:rPr lang="en-IN" smtClean="0"/>
              <a:t>‹#›</a:t>
            </a:fld>
            <a:endParaRPr lang="en-IN"/>
          </a:p>
        </p:txBody>
      </p:sp>
    </p:spTree>
    <p:extLst>
      <p:ext uri="{BB962C8B-B14F-4D97-AF65-F5344CB8AC3E}">
        <p14:creationId xmlns:p14="http://schemas.microsoft.com/office/powerpoint/2010/main" val="1914812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A1D6FBF-B1F3-4902-BE80-3D5EB07FB30E}" type="datetimeFigureOut">
              <a:rPr lang="en-IN" smtClean="0"/>
              <a:t>06-07-2024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97B4381-427F-4B66-9C2C-C1A21978140F}" type="slidenum">
              <a:rPr lang="en-IN" smtClean="0"/>
              <a:t>‹#›</a:t>
            </a:fld>
            <a:endParaRPr lang="en-IN"/>
          </a:p>
        </p:txBody>
      </p:sp>
    </p:spTree>
    <p:extLst>
      <p:ext uri="{BB962C8B-B14F-4D97-AF65-F5344CB8AC3E}">
        <p14:creationId xmlns:p14="http://schemas.microsoft.com/office/powerpoint/2010/main" val="3452244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1D6FBF-B1F3-4902-BE80-3D5EB07FB30E}" type="datetimeFigureOut">
              <a:rPr lang="en-IN" smtClean="0"/>
              <a:t>06-07-2024</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97B4381-427F-4B66-9C2C-C1A21978140F}" type="slidenum">
              <a:rPr lang="en-IN" smtClean="0"/>
              <a:t>‹#›</a:t>
            </a:fld>
            <a:endParaRPr lang="en-IN"/>
          </a:p>
        </p:txBody>
      </p:sp>
    </p:spTree>
    <p:extLst>
      <p:ext uri="{BB962C8B-B14F-4D97-AF65-F5344CB8AC3E}">
        <p14:creationId xmlns:p14="http://schemas.microsoft.com/office/powerpoint/2010/main" val="2838426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A1D6FBF-B1F3-4902-BE80-3D5EB07FB30E}" type="datetimeFigureOut">
              <a:rPr lang="en-IN" smtClean="0"/>
              <a:t>06-07-2024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97B4381-427F-4B66-9C2C-C1A21978140F}"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87919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tensorflow.org/api_docs/python/tf/compat/v1" TargetMode="External"/><Relationship Id="rId2" Type="http://schemas.openxmlformats.org/officeDocument/2006/relationships/hyperlink" Target="https://github.com/CMU-Perceptual-Computing-Lab/openpose" TargetMode="External"/><Relationship Id="rId1" Type="http://schemas.openxmlformats.org/officeDocument/2006/relationships/slideLayout" Target="../slideLayouts/slideLayout2.xml"/><Relationship Id="rId6" Type="http://schemas.openxmlformats.org/officeDocument/2006/relationships/hyperlink" Target="https://github.com/lxaw/PoseAngleEstimation" TargetMode="External"/><Relationship Id="rId5" Type="http://schemas.openxmlformats.org/officeDocument/2006/relationships/hyperlink" Target="https://flask.palletsprojects.com/en/3.0.x/" TargetMode="External"/><Relationship Id="rId4" Type="http://schemas.openxmlformats.org/officeDocument/2006/relationships/hyperlink" Target="https://docs.opencv.org/4.x/d6/d00/tutorial_py_root.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Practical-CV/Color-Based-Ball-Tracking-With-OpenCV" TargetMode="External"/><Relationship Id="rId2" Type="http://schemas.openxmlformats.org/officeDocument/2006/relationships/hyperlink" Target="https://stackoverflow.com/questions/69154914/calculating-angles-of-body-skeleton-in-video-using-openpose" TargetMode="External"/><Relationship Id="rId1" Type="http://schemas.openxmlformats.org/officeDocument/2006/relationships/slideLayout" Target="../slideLayouts/slideLayout2.xml"/><Relationship Id="rId5" Type="http://schemas.openxmlformats.org/officeDocument/2006/relationships/hyperlink" Target="https://www.digitalocean.com/community/tutorials/how-to-make-a-web-application-using-flask-in-python-3" TargetMode="External"/><Relationship Id="rId4" Type="http://schemas.openxmlformats.org/officeDocument/2006/relationships/hyperlink" Target="https://pyimagesearch.com/2015/09/14/ball-tracking-with-opencv/"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3C19B-A10F-89C2-78E3-B9B988335B42}"/>
              </a:ext>
            </a:extLst>
          </p:cNvPr>
          <p:cNvSpPr>
            <a:spLocks noGrp="1"/>
          </p:cNvSpPr>
          <p:nvPr>
            <p:ph type="ctrTitle"/>
          </p:nvPr>
        </p:nvSpPr>
        <p:spPr/>
        <p:txBody>
          <a:bodyPr/>
          <a:lstStyle/>
          <a:p>
            <a:r>
              <a:rPr lang="en-IN" dirty="0">
                <a:solidFill>
                  <a:schemeClr val="tx1"/>
                </a:solidFill>
              </a:rPr>
              <a:t>Basketball</a:t>
            </a:r>
            <a:r>
              <a:rPr lang="en-IN" dirty="0"/>
              <a:t> Analysis Using Open pose</a:t>
            </a:r>
          </a:p>
        </p:txBody>
      </p:sp>
      <p:sp>
        <p:nvSpPr>
          <p:cNvPr id="3" name="Subtitle 2">
            <a:extLst>
              <a:ext uri="{FF2B5EF4-FFF2-40B4-BE49-F238E27FC236}">
                <a16:creationId xmlns:a16="http://schemas.microsoft.com/office/drawing/2014/main" id="{2B0A7270-E41E-4899-0EC3-7B34ECD7E968}"/>
              </a:ext>
            </a:extLst>
          </p:cNvPr>
          <p:cNvSpPr>
            <a:spLocks noGrp="1"/>
          </p:cNvSpPr>
          <p:nvPr>
            <p:ph type="subTitle" idx="1"/>
          </p:nvPr>
        </p:nvSpPr>
        <p:spPr>
          <a:xfrm>
            <a:off x="1100051" y="4325113"/>
            <a:ext cx="10058400" cy="1918738"/>
          </a:xfrm>
        </p:spPr>
        <p:txBody>
          <a:bodyPr>
            <a:normAutofit/>
          </a:bodyPr>
          <a:lstStyle/>
          <a:p>
            <a:pPr algn="r"/>
            <a:r>
              <a:rPr lang="en-IN" sz="2000" dirty="0" err="1">
                <a:solidFill>
                  <a:schemeClr val="tx1"/>
                </a:solidFill>
                <a:latin typeface="Times New Roman" panose="02020603050405020304" pitchFamily="18" charset="0"/>
                <a:cs typeface="Times New Roman" panose="02020603050405020304" pitchFamily="18" charset="0"/>
              </a:rPr>
              <a:t>Bharathsimha</a:t>
            </a:r>
            <a:r>
              <a:rPr lang="en-IN" sz="2000" dirty="0">
                <a:solidFill>
                  <a:schemeClr val="tx1"/>
                </a:solidFill>
                <a:latin typeface="Times New Roman" panose="02020603050405020304" pitchFamily="18" charset="0"/>
                <a:cs typeface="Times New Roman" panose="02020603050405020304" pitchFamily="18" charset="0"/>
              </a:rPr>
              <a:t> Reddy </a:t>
            </a:r>
            <a:r>
              <a:rPr lang="en-IN" sz="2000" dirty="0" err="1">
                <a:solidFill>
                  <a:schemeClr val="tx1"/>
                </a:solidFill>
                <a:latin typeface="Times New Roman" panose="02020603050405020304" pitchFamily="18" charset="0"/>
                <a:cs typeface="Times New Roman" panose="02020603050405020304" pitchFamily="18" charset="0"/>
              </a:rPr>
              <a:t>Athuru</a:t>
            </a:r>
            <a:r>
              <a:rPr lang="en-IN" sz="2000" dirty="0">
                <a:solidFill>
                  <a:schemeClr val="tx1"/>
                </a:solidFill>
                <a:latin typeface="Times New Roman" panose="02020603050405020304" pitchFamily="18" charset="0"/>
                <a:cs typeface="Times New Roman" panose="02020603050405020304" pitchFamily="18" charset="0"/>
              </a:rPr>
              <a:t> (12301014)</a:t>
            </a:r>
          </a:p>
          <a:p>
            <a:pPr algn="r"/>
            <a:r>
              <a:rPr lang="en-IN" sz="2000" dirty="0">
                <a:solidFill>
                  <a:schemeClr val="tx1"/>
                </a:solidFill>
                <a:latin typeface="Times New Roman" panose="02020603050405020304" pitchFamily="18" charset="0"/>
                <a:cs typeface="Times New Roman" panose="02020603050405020304" pitchFamily="18" charset="0"/>
              </a:rPr>
              <a:t>Subramanya Ramesh (12400865)</a:t>
            </a:r>
          </a:p>
          <a:p>
            <a:pPr algn="r"/>
            <a:r>
              <a:rPr lang="en-IN" sz="2000" dirty="0">
                <a:solidFill>
                  <a:schemeClr val="tx1"/>
                </a:solidFill>
                <a:latin typeface="Times New Roman" panose="02020603050405020304" pitchFamily="18" charset="0"/>
                <a:cs typeface="Times New Roman" panose="02020603050405020304" pitchFamily="18" charset="0"/>
              </a:rPr>
              <a:t>Farhan Fazal (12401050)</a:t>
            </a:r>
          </a:p>
          <a:p>
            <a:pPr algn="r"/>
            <a:r>
              <a:rPr lang="en-IN" sz="2000" dirty="0">
                <a:solidFill>
                  <a:schemeClr val="tx1"/>
                </a:solidFill>
                <a:latin typeface="Times New Roman" panose="02020603050405020304" pitchFamily="18" charset="0"/>
                <a:cs typeface="Times New Roman" panose="02020603050405020304" pitchFamily="18" charset="0"/>
              </a:rPr>
              <a:t>Utkala Divi (12301052)</a:t>
            </a:r>
          </a:p>
        </p:txBody>
      </p:sp>
    </p:spTree>
    <p:extLst>
      <p:ext uri="{BB962C8B-B14F-4D97-AF65-F5344CB8AC3E}">
        <p14:creationId xmlns:p14="http://schemas.microsoft.com/office/powerpoint/2010/main" val="147662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BA95C-52B6-B47E-778A-B0046B662B60}"/>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Tensor Flow</a:t>
            </a:r>
          </a:p>
        </p:txBody>
      </p:sp>
      <p:sp>
        <p:nvSpPr>
          <p:cNvPr id="3" name="Content Placeholder 2">
            <a:extLst>
              <a:ext uri="{FF2B5EF4-FFF2-40B4-BE49-F238E27FC236}">
                <a16:creationId xmlns:a16="http://schemas.microsoft.com/office/drawing/2014/main" id="{249F601A-1486-6E52-25A0-A80A1E67FBEB}"/>
              </a:ext>
            </a:extLst>
          </p:cNvPr>
          <p:cNvSpPr>
            <a:spLocks noGrp="1"/>
          </p:cNvSpPr>
          <p:nvPr>
            <p:ph idx="1"/>
          </p:nvPr>
        </p:nvSpPr>
        <p:spPr>
          <a:xfrm>
            <a:off x="838200" y="1825625"/>
            <a:ext cx="10317480" cy="4351338"/>
          </a:xfrm>
        </p:spPr>
        <p:txBody>
          <a:bodyPr>
            <a:normAutofit/>
          </a:bodyPr>
          <a:lstStyle/>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Used for deep learning tasks, particularly for training and deploying the object detection model based on Faster R-CNN.</a:t>
            </a:r>
          </a:p>
          <a:p>
            <a:pPr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Provides tools and frameworks to manage complex neural network architectures essential for detecting basketball shots in videos.</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TensorFlow integrates pretrained weights from the COCO dataset to fine-tune the Faster R-CNN model, enhancing its ability to accurately detect basketballs in various shooting scenarios.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1875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83BF3-50BF-BF3D-DEB8-1C9E6C9FDE8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OpenCV</a:t>
            </a:r>
          </a:p>
        </p:txBody>
      </p:sp>
      <p:sp>
        <p:nvSpPr>
          <p:cNvPr id="3" name="Content Placeholder 2">
            <a:extLst>
              <a:ext uri="{FF2B5EF4-FFF2-40B4-BE49-F238E27FC236}">
                <a16:creationId xmlns:a16="http://schemas.microsoft.com/office/drawing/2014/main" id="{43FD8332-0066-E364-0552-5563103CBFAF}"/>
              </a:ext>
            </a:extLst>
          </p:cNvPr>
          <p:cNvSpPr>
            <a:spLocks noGrp="1"/>
          </p:cNvSpPr>
          <p:nvPr>
            <p:ph idx="1"/>
          </p:nvPr>
        </p:nvSpPr>
        <p:spPr>
          <a:xfrm>
            <a:off x="838200" y="1825625"/>
            <a:ext cx="10317480" cy="4351338"/>
          </a:xfrm>
        </p:spPr>
        <p:txBody>
          <a:bodyPr>
            <a:normAutofit/>
          </a:bodyPr>
          <a:lstStyle/>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Utilized for various computer vision tasks such as image and video manipulation, and preprocessing.</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Specifically used in this project for tasks like image reading, visualization of shot detection, and preprocessing frames for Open Pose.</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OpenCV's functionalities complement TensorFlow by preprocessing video frames and preparing inputs for </a:t>
            </a:r>
            <a:r>
              <a:rPr lang="en-US" sz="2400" dirty="0" err="1">
                <a:latin typeface="Times New Roman" panose="02020603050405020304" pitchFamily="18" charset="0"/>
                <a:cs typeface="Times New Roman" panose="02020603050405020304" pitchFamily="18" charset="0"/>
              </a:rPr>
              <a:t>OpenPose</a:t>
            </a:r>
            <a:r>
              <a:rPr lang="en-US" sz="2400" dirty="0">
                <a:latin typeface="Times New Roman" panose="02020603050405020304" pitchFamily="18" charset="0"/>
                <a:cs typeface="Times New Roman" panose="02020603050405020304" pitchFamily="18" charset="0"/>
              </a:rPr>
              <a:t>, ensuring optimized performance in analyzing shooting poses.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0797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62726-7AE7-5067-7B20-C9B634688C35}"/>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Main Program Logic</a:t>
            </a:r>
          </a:p>
        </p:txBody>
      </p:sp>
      <p:sp>
        <p:nvSpPr>
          <p:cNvPr id="3" name="Content Placeholder 2">
            <a:extLst>
              <a:ext uri="{FF2B5EF4-FFF2-40B4-BE49-F238E27FC236}">
                <a16:creationId xmlns:a16="http://schemas.microsoft.com/office/drawing/2014/main" id="{AD03CF8F-D5C3-790D-5D46-84D5ADE7A57B}"/>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main program logic for the "AI Basketball Analysis" project involves several key components:</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Shot and Pose Analysis: Counting shooting attempts, misses, and scoring shots using </a:t>
            </a:r>
            <a:r>
              <a:rPr lang="en-US" dirty="0" err="1">
                <a:latin typeface="Times New Roman" panose="02020603050405020304" pitchFamily="18" charset="0"/>
                <a:cs typeface="Times New Roman" panose="02020603050405020304" pitchFamily="18" charset="0"/>
              </a:rPr>
              <a:t>keypoint</a:t>
            </a:r>
            <a:r>
              <a:rPr lang="en-US" dirty="0">
                <a:latin typeface="Times New Roman" panose="02020603050405020304" pitchFamily="18" charset="0"/>
                <a:cs typeface="Times New Roman" panose="02020603050405020304" pitchFamily="18" charset="0"/>
              </a:rPr>
              <a:t> detection from video input. Implementing Open Pose to analyze shooting poses by calculating the angles of the elbow and knee.</a:t>
            </a:r>
          </a:p>
          <a:p>
            <a:pPr marL="0" indent="0" algn="just">
              <a:buNone/>
            </a:pP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Shot Detection: Using an object detection model (trained with Faster R-CNN) to identify and classify shots in images.</a:t>
            </a:r>
          </a:p>
          <a:p>
            <a:pPr marL="0" indent="0" algn="just">
              <a:buNone/>
            </a:pP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Detection API: Providing a JSON response with detection details when an image is submitted via a POST request.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2972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F551A-A2B2-B01E-CD00-0BAFB217662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FLASK</a:t>
            </a:r>
          </a:p>
        </p:txBody>
      </p:sp>
      <p:sp>
        <p:nvSpPr>
          <p:cNvPr id="3" name="Content Placeholder 2">
            <a:extLst>
              <a:ext uri="{FF2B5EF4-FFF2-40B4-BE49-F238E27FC236}">
                <a16:creationId xmlns:a16="http://schemas.microsoft.com/office/drawing/2014/main" id="{F3562AF9-2607-33D2-BC7D-BDB0953057DB}"/>
              </a:ext>
            </a:extLst>
          </p:cNvPr>
          <p:cNvSpPr>
            <a:spLocks noGrp="1"/>
          </p:cNvSpPr>
          <p:nvPr>
            <p:ph idx="1"/>
          </p:nvPr>
        </p:nvSpPr>
        <p:spPr/>
        <p:txBody>
          <a:bodyPr>
            <a:normAutofit fontScale="92500" lnSpcReduction="20000"/>
          </a:bodyPr>
          <a:lstStyle/>
          <a:p>
            <a:pPr marL="0" indent="0" algn="just">
              <a:buNone/>
            </a:pPr>
            <a:r>
              <a:rPr lang="en-US" sz="2000" dirty="0">
                <a:latin typeface="Times New Roman" panose="02020603050405020304" pitchFamily="18" charset="0"/>
                <a:cs typeface="Times New Roman" panose="02020603050405020304" pitchFamily="18" charset="0"/>
              </a:rPr>
              <a:t>Flask is a lightweight and flexible web framework for Python. It provides tools, libraries, and templates to build web applications quickly and efficiently. Flask is known for its simplicity and ease of use, making it ideal for developing small to medium-sized web applications and APIs.</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Backend Development: </a:t>
            </a:r>
            <a:r>
              <a:rPr lang="en-US" sz="2000" dirty="0">
                <a:latin typeface="Times New Roman" panose="02020603050405020304" pitchFamily="18" charset="0"/>
                <a:cs typeface="Times New Roman" panose="02020603050405020304" pitchFamily="18" charset="0"/>
              </a:rPr>
              <a:t>Flask constructs URL endpoints to handle HTTP requests, enabling functionalities such as media file uploads and API requests for analysis results.</a:t>
            </a:r>
          </a:p>
          <a:p>
            <a:pPr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AI Integration: </a:t>
            </a:r>
            <a:r>
              <a:rPr lang="en-US" sz="2000" dirty="0">
                <a:latin typeface="Times New Roman" panose="02020603050405020304" pitchFamily="18" charset="0"/>
                <a:cs typeface="Times New Roman" panose="02020603050405020304" pitchFamily="18" charset="0"/>
              </a:rPr>
              <a:t>Flask seamlessly integrates with AI libraries like </a:t>
            </a:r>
            <a:r>
              <a:rPr lang="en-US" sz="2000" dirty="0" err="1">
                <a:latin typeface="Times New Roman" panose="02020603050405020304" pitchFamily="18" charset="0"/>
                <a:cs typeface="Times New Roman" panose="02020603050405020304" pitchFamily="18" charset="0"/>
              </a:rPr>
              <a:t>OpenPose</a:t>
            </a:r>
            <a:r>
              <a:rPr lang="en-US" sz="2000" dirty="0">
                <a:latin typeface="Times New Roman" panose="02020603050405020304" pitchFamily="18" charset="0"/>
                <a:cs typeface="Times New Roman" panose="02020603050405020304" pitchFamily="18" charset="0"/>
              </a:rPr>
              <a:t> and TensorFlow to process media inputs, execute pose estimation, object detection, and deliver analyzed outcomes.</a:t>
            </a:r>
          </a:p>
          <a:p>
            <a:pPr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RESTful API Creation: </a:t>
            </a:r>
            <a:r>
              <a:rPr lang="en-US" sz="2000" dirty="0">
                <a:latin typeface="Times New Roman" panose="02020603050405020304" pitchFamily="18" charset="0"/>
                <a:cs typeface="Times New Roman" panose="02020603050405020304" pitchFamily="18" charset="0"/>
              </a:rPr>
              <a:t>Flask facilitates the development of a RESTful API, empowering external applications to interact programmatically with the basketball analysis features, including receiving JSON outputs for shot detections.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270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389FDE1-BC12-61D1-9332-7BEAEEBCB6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1003" y="545911"/>
            <a:ext cx="9956042" cy="5323078"/>
          </a:xfrm>
        </p:spPr>
      </p:pic>
    </p:spTree>
    <p:extLst>
      <p:ext uri="{BB962C8B-B14F-4D97-AF65-F5344CB8AC3E}">
        <p14:creationId xmlns:p14="http://schemas.microsoft.com/office/powerpoint/2010/main" val="168384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DE18B-38C5-CAC4-4409-2F1FE5FE0890}"/>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Client Side</a:t>
            </a:r>
          </a:p>
        </p:txBody>
      </p:sp>
      <p:sp>
        <p:nvSpPr>
          <p:cNvPr id="3" name="Content Placeholder 2">
            <a:extLst>
              <a:ext uri="{FF2B5EF4-FFF2-40B4-BE49-F238E27FC236}">
                <a16:creationId xmlns:a16="http://schemas.microsoft.com/office/drawing/2014/main" id="{C78490B9-6568-6D61-2F7C-74D75F13ACB6}"/>
              </a:ext>
            </a:extLst>
          </p:cNvPr>
          <p:cNvSpPr>
            <a:spLocks noGrp="1"/>
          </p:cNvSpPr>
          <p:nvPr>
            <p:ph idx="1"/>
          </p:nvPr>
        </p:nvSpPr>
        <p:spPr/>
        <p:txBody>
          <a:bodyPr>
            <a:normAutofit/>
          </a:bodyPr>
          <a:lstStyle/>
          <a:p>
            <a:pPr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Uploading Data: </a:t>
            </a:r>
            <a:r>
              <a:rPr lang="en-US" sz="2400" dirty="0">
                <a:latin typeface="Times New Roman" panose="02020603050405020304" pitchFamily="18" charset="0"/>
                <a:cs typeface="Times New Roman" panose="02020603050405020304" pitchFamily="18" charset="0"/>
              </a:rPr>
              <a:t>Users can upload videos or images directly to the web application for analysis of basketball shots and shooting poses.</a:t>
            </a:r>
          </a:p>
          <a:p>
            <a:pPr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API Integration: </a:t>
            </a:r>
            <a:r>
              <a:rPr lang="en-US" sz="2400" dirty="0">
                <a:latin typeface="Times New Roman" panose="02020603050405020304" pitchFamily="18" charset="0"/>
                <a:cs typeface="Times New Roman" panose="02020603050405020304" pitchFamily="18" charset="0"/>
              </a:rPr>
              <a:t>It includes a POST request interface (./</a:t>
            </a:r>
            <a:r>
              <a:rPr lang="en-US" sz="2400" dirty="0" err="1">
                <a:latin typeface="Times New Roman" panose="02020603050405020304" pitchFamily="18" charset="0"/>
                <a:cs typeface="Times New Roman" panose="02020603050405020304" pitchFamily="18" charset="0"/>
              </a:rPr>
              <a:t>detection_json</a:t>
            </a:r>
            <a:r>
              <a:rPr lang="en-US" sz="2400" dirty="0">
                <a:latin typeface="Times New Roman" panose="02020603050405020304" pitchFamily="18" charset="0"/>
                <a:cs typeface="Times New Roman" panose="02020603050405020304" pitchFamily="18" charset="0"/>
              </a:rPr>
              <a:t>) where users can submit images to receive JSON responses detailing shot detections.</a:t>
            </a:r>
          </a:p>
          <a:p>
            <a:pPr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Visualization: </a:t>
            </a:r>
            <a:r>
              <a:rPr lang="en-US" sz="2400" dirty="0">
                <a:latin typeface="Times New Roman" panose="02020603050405020304" pitchFamily="18" charset="0"/>
                <a:cs typeface="Times New Roman" panose="02020603050405020304" pitchFamily="18" charset="0"/>
              </a:rPr>
              <a:t>Displays shot and pose analysis results through visual indicators such as colored </a:t>
            </a:r>
            <a:r>
              <a:rPr lang="en-US" sz="2400" dirty="0" err="1">
                <a:latin typeface="Times New Roman" panose="02020603050405020304" pitchFamily="18" charset="0"/>
                <a:cs typeface="Times New Roman" panose="02020603050405020304" pitchFamily="18" charset="0"/>
              </a:rPr>
              <a:t>keypoints</a:t>
            </a:r>
            <a:r>
              <a:rPr lang="en-US" sz="2400" dirty="0">
                <a:latin typeface="Times New Roman" panose="02020603050405020304" pitchFamily="18" charset="0"/>
                <a:cs typeface="Times New Roman" panose="02020603050405020304" pitchFamily="18" charset="0"/>
              </a:rPr>
              <a:t> (e.g., blue for basketball, green for successful shots).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4876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D45CA-5FBA-FED3-6178-6A08B6FA4972}"/>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Results</a:t>
            </a:r>
          </a:p>
        </p:txBody>
      </p:sp>
      <p:pic>
        <p:nvPicPr>
          <p:cNvPr id="8" name="Content Placeholder 7">
            <a:extLst>
              <a:ext uri="{FF2B5EF4-FFF2-40B4-BE49-F238E27FC236}">
                <a16:creationId xmlns:a16="http://schemas.microsoft.com/office/drawing/2014/main" id="{562834AC-DD08-1084-E677-C46C9086AE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663" y="2067636"/>
            <a:ext cx="9300949" cy="3739485"/>
          </a:xfrm>
        </p:spPr>
      </p:pic>
    </p:spTree>
    <p:extLst>
      <p:ext uri="{BB962C8B-B14F-4D97-AF65-F5344CB8AC3E}">
        <p14:creationId xmlns:p14="http://schemas.microsoft.com/office/powerpoint/2010/main" val="1581039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E4EC791-7173-93F5-72AB-7E56AAEFFE51}"/>
              </a:ext>
            </a:extLst>
          </p:cNvPr>
          <p:cNvPicPr>
            <a:picLocks noGrp="1" noChangeAspect="1"/>
          </p:cNvPicPr>
          <p:nvPr>
            <p:ph idx="1"/>
          </p:nvPr>
        </p:nvPicPr>
        <p:blipFill>
          <a:blip r:embed="rId2"/>
          <a:stretch>
            <a:fillRect/>
          </a:stretch>
        </p:blipFill>
        <p:spPr>
          <a:xfrm>
            <a:off x="973307" y="764275"/>
            <a:ext cx="10333863" cy="5452280"/>
          </a:xfrm>
          <a:prstGeom prst="rect">
            <a:avLst/>
          </a:prstGeom>
        </p:spPr>
      </p:pic>
    </p:spTree>
    <p:extLst>
      <p:ext uri="{BB962C8B-B14F-4D97-AF65-F5344CB8AC3E}">
        <p14:creationId xmlns:p14="http://schemas.microsoft.com/office/powerpoint/2010/main" val="2508153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8D7D8-0C99-8EED-B980-5CF9D6462E6B}"/>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Future Enhancements</a:t>
            </a:r>
          </a:p>
        </p:txBody>
      </p:sp>
      <p:sp>
        <p:nvSpPr>
          <p:cNvPr id="3" name="Content Placeholder 2">
            <a:extLst>
              <a:ext uri="{FF2B5EF4-FFF2-40B4-BE49-F238E27FC236}">
                <a16:creationId xmlns:a16="http://schemas.microsoft.com/office/drawing/2014/main" id="{56D2CA4E-BB6B-1923-598F-55EE9E779BED}"/>
              </a:ext>
            </a:extLst>
          </p:cNvPr>
          <p:cNvSpPr>
            <a:spLocks noGrp="1"/>
          </p:cNvSpPr>
          <p:nvPr>
            <p:ph idx="1"/>
          </p:nvPr>
        </p:nvSpPr>
        <p:spPr/>
        <p:txBody>
          <a:bodyPr>
            <a:normAutofit/>
          </a:bodyPr>
          <a:lstStyle/>
          <a:p>
            <a:pPr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Plans include transitioning to YOLOv4 for efficiency to reduce false detections.</a:t>
            </a:r>
          </a:p>
          <a:p>
            <a:pPr algn="just">
              <a:buFont typeface="Arial" panose="020B0604020202020204" pitchFamily="34" charset="0"/>
              <a:buChar char="•"/>
            </a:pPr>
            <a:endParaRPr lang="en-US" sz="2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 Aiming to improve visual presentation and computational efficiency.</a:t>
            </a:r>
          </a:p>
          <a:p>
            <a:pPr algn="just">
              <a:buFont typeface="Arial" panose="020B0604020202020204" pitchFamily="34" charset="0"/>
              <a:buChar char="•"/>
            </a:pPr>
            <a:endParaRPr lang="en-US" sz="2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Enhance efficiency to enable seamless execution on web application platforms.</a:t>
            </a:r>
          </a:p>
        </p:txBody>
      </p:sp>
    </p:spTree>
    <p:extLst>
      <p:ext uri="{BB962C8B-B14F-4D97-AF65-F5344CB8AC3E}">
        <p14:creationId xmlns:p14="http://schemas.microsoft.com/office/powerpoint/2010/main" val="159869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6A94-7FE6-0271-C297-D523439CACD0}"/>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4AF9A361-344E-F51B-FC8C-3E5CE89FCF86}"/>
              </a:ext>
            </a:extLst>
          </p:cNvPr>
          <p:cNvSpPr>
            <a:spLocks noGrp="1"/>
          </p:cNvSpPr>
          <p:nvPr>
            <p:ph idx="1"/>
          </p:nvPr>
        </p:nvSpPr>
        <p:spPr/>
        <p:txBody>
          <a:bodyPr>
            <a:normAutofit fontScale="85000" lnSpcReduction="20000"/>
          </a:bodyPr>
          <a:lstStyle/>
          <a:p>
            <a:pPr algn="just"/>
            <a:r>
              <a:rPr lang="en-IN" sz="2000" dirty="0">
                <a:latin typeface="Times New Roman" panose="02020603050405020304" pitchFamily="18" charset="0"/>
                <a:cs typeface="Times New Roman" panose="02020603050405020304" pitchFamily="18" charset="0"/>
              </a:rPr>
              <a:t>Z. Cao, G. Hidalgo, T. Simon, S. -E. Wei and Y. Sheikh, "</a:t>
            </a:r>
            <a:r>
              <a:rPr lang="en-IN" sz="2000" dirty="0" err="1">
                <a:latin typeface="Times New Roman" panose="02020603050405020304" pitchFamily="18" charset="0"/>
                <a:cs typeface="Times New Roman" panose="02020603050405020304" pitchFamily="18" charset="0"/>
              </a:rPr>
              <a:t>OpenPose</a:t>
            </a:r>
            <a:r>
              <a:rPr lang="en-IN" sz="2000" dirty="0">
                <a:latin typeface="Times New Roman" panose="02020603050405020304" pitchFamily="18" charset="0"/>
                <a:cs typeface="Times New Roman" panose="02020603050405020304" pitchFamily="18" charset="0"/>
              </a:rPr>
              <a:t>: Realtime Multi-Person 2D Pose Estimation Using Part Affinity Fields," in IEEE Transactions on Pattern Analysis and Machine Intelligence, vol. 43, no. 1, pp. 172-186, 1 Jan. 2021, </a:t>
            </a:r>
            <a:r>
              <a:rPr lang="en-IN" sz="2000" dirty="0" err="1">
                <a:latin typeface="Times New Roman" panose="02020603050405020304" pitchFamily="18" charset="0"/>
                <a:cs typeface="Times New Roman" panose="02020603050405020304" pitchFamily="18" charset="0"/>
              </a:rPr>
              <a:t>doi</a:t>
            </a:r>
            <a:r>
              <a:rPr lang="en-IN" sz="2000" dirty="0">
                <a:latin typeface="Times New Roman" panose="02020603050405020304" pitchFamily="18" charset="0"/>
                <a:cs typeface="Times New Roman" panose="02020603050405020304" pitchFamily="18" charset="0"/>
              </a:rPr>
              <a:t>: 10.1109/TPAMI.2019.2929257.</a:t>
            </a:r>
          </a:p>
          <a:p>
            <a:pPr algn="just"/>
            <a:r>
              <a:rPr lang="en-IN" sz="2000" dirty="0">
                <a:latin typeface="Times New Roman" panose="02020603050405020304" pitchFamily="18" charset="0"/>
                <a:cs typeface="Times New Roman" panose="02020603050405020304" pitchFamily="18" charset="0"/>
              </a:rPr>
              <a:t>S. Ren, K. He, R. </a:t>
            </a:r>
            <a:r>
              <a:rPr lang="en-IN" sz="2000" dirty="0" err="1">
                <a:latin typeface="Times New Roman" panose="02020603050405020304" pitchFamily="18" charset="0"/>
                <a:cs typeface="Times New Roman" panose="02020603050405020304" pitchFamily="18" charset="0"/>
              </a:rPr>
              <a:t>Girshick</a:t>
            </a:r>
            <a:r>
              <a:rPr lang="en-IN" sz="2000" dirty="0">
                <a:latin typeface="Times New Roman" panose="02020603050405020304" pitchFamily="18" charset="0"/>
                <a:cs typeface="Times New Roman" panose="02020603050405020304" pitchFamily="18" charset="0"/>
              </a:rPr>
              <a:t> and J. Sun, "Faster R-CNN: Towards Real-Time Object Detection with Region Proposal Networks," in IEEE Transactions on Pattern Analysis and Machine Intelligence, vol. 39, no. 6, pp. 1137-1149, 1 June 2017, </a:t>
            </a:r>
            <a:r>
              <a:rPr lang="en-IN" sz="2000" dirty="0" err="1">
                <a:latin typeface="Times New Roman" panose="02020603050405020304" pitchFamily="18" charset="0"/>
                <a:cs typeface="Times New Roman" panose="02020603050405020304" pitchFamily="18" charset="0"/>
              </a:rPr>
              <a:t>doi</a:t>
            </a:r>
            <a:r>
              <a:rPr lang="en-IN" sz="2000" dirty="0">
                <a:latin typeface="Times New Roman" panose="02020603050405020304" pitchFamily="18" charset="0"/>
                <a:cs typeface="Times New Roman" panose="02020603050405020304" pitchFamily="18" charset="0"/>
              </a:rPr>
              <a:t>: 10.1109/TPAMI.2016.2577031.</a:t>
            </a:r>
          </a:p>
          <a:p>
            <a:pPr algn="just"/>
            <a:r>
              <a:rPr lang="en-IN" sz="2000" dirty="0" err="1">
                <a:latin typeface="Times New Roman" panose="02020603050405020304" pitchFamily="18" charset="0"/>
                <a:cs typeface="Times New Roman" panose="02020603050405020304" pitchFamily="18" charset="0"/>
              </a:rPr>
              <a:t>Nakai</a:t>
            </a:r>
            <a:r>
              <a:rPr lang="en-IN" sz="2000" dirty="0">
                <a:latin typeface="Times New Roman" panose="02020603050405020304" pitchFamily="18" charset="0"/>
                <a:cs typeface="Times New Roman" panose="02020603050405020304" pitchFamily="18" charset="0"/>
              </a:rPr>
              <a:t>, Masato &amp; </a:t>
            </a:r>
            <a:r>
              <a:rPr lang="en-IN" sz="2000" dirty="0" err="1">
                <a:latin typeface="Times New Roman" panose="02020603050405020304" pitchFamily="18" charset="0"/>
                <a:cs typeface="Times New Roman" panose="02020603050405020304" pitchFamily="18" charset="0"/>
              </a:rPr>
              <a:t>Tsunoda</a:t>
            </a:r>
            <a:r>
              <a:rPr lang="en-IN" sz="2000" dirty="0">
                <a:latin typeface="Times New Roman" panose="02020603050405020304" pitchFamily="18" charset="0"/>
                <a:cs typeface="Times New Roman" panose="02020603050405020304" pitchFamily="18" charset="0"/>
              </a:rPr>
              <a:t>, Yoshihiko &amp; Hayashi, Hisashi &amp; </a:t>
            </a:r>
            <a:r>
              <a:rPr lang="en-IN" sz="2000" dirty="0" err="1">
                <a:latin typeface="Times New Roman" panose="02020603050405020304" pitchFamily="18" charset="0"/>
                <a:cs typeface="Times New Roman" panose="02020603050405020304" pitchFamily="18" charset="0"/>
              </a:rPr>
              <a:t>Murakoshi</a:t>
            </a:r>
            <a:r>
              <a:rPr lang="en-IN" sz="2000" dirty="0">
                <a:latin typeface="Times New Roman" panose="02020603050405020304" pitchFamily="18" charset="0"/>
                <a:cs typeface="Times New Roman" panose="02020603050405020304" pitchFamily="18" charset="0"/>
              </a:rPr>
              <a:t>, Hideki. (2019). Prediction of Basketball Free Throw Shooting by </a:t>
            </a:r>
            <a:r>
              <a:rPr lang="en-IN" sz="2000" dirty="0" err="1">
                <a:latin typeface="Times New Roman" panose="02020603050405020304" pitchFamily="18" charset="0"/>
                <a:cs typeface="Times New Roman" panose="02020603050405020304" pitchFamily="18" charset="0"/>
              </a:rPr>
              <a:t>OpenPose</a:t>
            </a:r>
            <a:r>
              <a:rPr lang="en-IN" sz="2000" dirty="0">
                <a:latin typeface="Times New Roman" panose="02020603050405020304" pitchFamily="18" charset="0"/>
                <a:cs typeface="Times New Roman" panose="02020603050405020304" pitchFamily="18" charset="0"/>
              </a:rPr>
              <a:t>. 10.1007/978-3-030-31605-1_31. </a:t>
            </a:r>
          </a:p>
          <a:p>
            <a:pPr algn="just"/>
            <a:r>
              <a:rPr lang="en-IN" sz="2000" dirty="0">
                <a:latin typeface="Times New Roman" panose="02020603050405020304" pitchFamily="18" charset="0"/>
                <a:cs typeface="Times New Roman" panose="02020603050405020304" pitchFamily="18" charset="0"/>
                <a:hlinkClick r:id="rId2"/>
              </a:rPr>
              <a:t>https://github.com/CMU-Perceptual-Computing-Lab/openpose</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hlinkClick r:id="rId3"/>
              </a:rPr>
              <a:t>https://www.tensorflow.org/api_docs/python/tf/compat/v1</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hlinkClick r:id="rId4"/>
              </a:rPr>
              <a:t>https://docs.opencv.org/4.x/d6/d00/tutorial_py_root.html</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hlinkClick r:id="rId5"/>
              </a:rPr>
              <a:t>https://flask.palletsprojects.com/en/3.0.x/</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hlinkClick r:id="rId6"/>
              </a:rPr>
              <a:t>https://github.com/lxaw/PoseAngleEstimation</a:t>
            </a:r>
            <a:endParaRPr lang="en-IN" sz="2000" dirty="0">
              <a:latin typeface="Times New Roman" panose="02020603050405020304" pitchFamily="18" charset="0"/>
              <a:cs typeface="Times New Roman" panose="02020603050405020304" pitchFamily="18" charset="0"/>
            </a:endParaRPr>
          </a:p>
          <a:p>
            <a:pPr marL="0" indent="0" algn="just">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2591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F4AB5-F9CB-657E-F398-E48CFF290AC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E3EE0D56-B6A7-4D9A-3B4C-60DF3B1197C2}"/>
              </a:ext>
            </a:extLst>
          </p:cNvPr>
          <p:cNvSpPr>
            <a:spLocks noGrp="1"/>
          </p:cNvSpPr>
          <p:nvPr>
            <p:ph idx="1"/>
          </p:nvPr>
        </p:nvSpPr>
        <p:spPr/>
        <p:txBody>
          <a:bodyPr>
            <a:normAutofit lnSpcReduction="10000"/>
          </a:bodyPr>
          <a:lstStyle/>
          <a:p>
            <a:pPr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Basketball is a high-performance sport that demands consistent player efficiency in every game. </a:t>
            </a:r>
          </a:p>
          <a:p>
            <a:pPr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achieve optimal results, sports analysts utilize </a:t>
            </a:r>
            <a:r>
              <a:rPr lang="en-US" sz="2200" dirty="0" err="1">
                <a:latin typeface="Times New Roman" panose="02020603050405020304" pitchFamily="18" charset="0"/>
                <a:cs typeface="Times New Roman" panose="02020603050405020304" pitchFamily="18" charset="0"/>
              </a:rPr>
              <a:t>OpenPose</a:t>
            </a:r>
            <a:r>
              <a:rPr lang="en-US" sz="2200" dirty="0">
                <a:latin typeface="Times New Roman" panose="02020603050405020304" pitchFamily="18" charset="0"/>
                <a:cs typeface="Times New Roman" panose="02020603050405020304" pitchFamily="18" charset="0"/>
              </a:rPr>
              <a:t> and computer vision to analyze player performance across various positions on the court.</a:t>
            </a:r>
          </a:p>
          <a:p>
            <a:pPr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This Basketball Analysis project leverages machine learning and computer </a:t>
            </a:r>
            <a:r>
              <a:rPr lang="en-US" sz="2200" dirty="0" err="1">
                <a:latin typeface="Times New Roman" panose="02020603050405020304" pitchFamily="18" charset="0"/>
                <a:cs typeface="Times New Roman" panose="02020603050405020304" pitchFamily="18" charset="0"/>
              </a:rPr>
              <a:t>visison</a:t>
            </a:r>
            <a:r>
              <a:rPr lang="en-US" sz="2200" dirty="0">
                <a:latin typeface="Times New Roman" panose="02020603050405020304" pitchFamily="18" charset="0"/>
                <a:cs typeface="Times New Roman" panose="02020603050405020304" pitchFamily="18" charset="0"/>
              </a:rPr>
              <a:t> to analyze basketball shots and shooting poses. </a:t>
            </a:r>
          </a:p>
          <a:p>
            <a:pPr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By utilizing Open Pose, a cutting-edge human pose estimation technology, this application provides in-depth analysis of shooting form, counting shot attempts, and determining shot outcomes.</a:t>
            </a:r>
          </a:p>
          <a:p>
            <a:pPr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This project aims to enhance basketball training and performance through advanced AI-driven insights.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0873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E69C3C-D4ED-34BC-155F-56E41F775CD7}"/>
              </a:ext>
            </a:extLst>
          </p:cNvPr>
          <p:cNvSpPr>
            <a:spLocks noGrp="1"/>
          </p:cNvSpPr>
          <p:nvPr>
            <p:ph idx="1"/>
          </p:nvPr>
        </p:nvSpPr>
        <p:spPr>
          <a:xfrm>
            <a:off x="838200" y="771099"/>
            <a:ext cx="10515600" cy="5405864"/>
          </a:xfrm>
        </p:spPr>
        <p:txBody>
          <a:bodyPr>
            <a:normAutofit/>
          </a:bodyPr>
          <a:lstStyle/>
          <a:p>
            <a:pPr marL="0" indent="0" algn="just">
              <a:buNone/>
            </a:pPr>
            <a:r>
              <a:rPr lang="en-IN" sz="4800" dirty="0">
                <a:latin typeface="Times New Roman" panose="02020603050405020304" pitchFamily="18" charset="0"/>
                <a:cs typeface="Times New Roman" panose="02020603050405020304" pitchFamily="18" charset="0"/>
              </a:rPr>
              <a:t>References</a:t>
            </a:r>
            <a:endParaRPr lang="en-IN" sz="4800" dirty="0">
              <a:latin typeface="Times New Roman" panose="02020603050405020304" pitchFamily="18" charset="0"/>
              <a:cs typeface="Times New Roman" panose="02020603050405020304" pitchFamily="18" charset="0"/>
              <a:hlinkClick r:id="rId2"/>
            </a:endParaRPr>
          </a:p>
          <a:p>
            <a:pPr algn="just"/>
            <a:endParaRPr lang="en-IN" sz="2000" dirty="0">
              <a:latin typeface="Times New Roman" panose="02020603050405020304" pitchFamily="18" charset="0"/>
              <a:cs typeface="Times New Roman" panose="02020603050405020304" pitchFamily="18" charset="0"/>
              <a:hlinkClick r:id="rId2"/>
            </a:endParaRPr>
          </a:p>
          <a:p>
            <a:pPr algn="just"/>
            <a:r>
              <a:rPr lang="en-IN" sz="2000" dirty="0">
                <a:latin typeface="Times New Roman" panose="02020603050405020304" pitchFamily="18" charset="0"/>
                <a:cs typeface="Times New Roman" panose="02020603050405020304" pitchFamily="18" charset="0"/>
                <a:hlinkClick r:id="rId2"/>
              </a:rPr>
              <a:t>https://stackoverflow.com/questions/69154914/calculating-angles-of-body-skeleton-in-video-using-openpose</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hlinkClick r:id="rId3"/>
              </a:rPr>
              <a:t>https://github.com/Practical-CV/Color-Based-Ball-Tracking-With-OpenCV</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hlinkClick r:id="rId4"/>
              </a:rPr>
              <a:t>https://pyimagesearch.com/2015/09/14/ball-tracking-with-opencv/</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hlinkClick r:id="rId5"/>
              </a:rPr>
              <a:t>https://www.digitalocean.com/community/tutorials/how-to-make-a-web-application-using-flask-in-python-3</a:t>
            </a:r>
            <a:endParaRPr lang="en-IN" sz="2000" dirty="0">
              <a:latin typeface="Times New Roman" panose="02020603050405020304" pitchFamily="18" charset="0"/>
              <a:cs typeface="Times New Roman" panose="02020603050405020304" pitchFamily="18" charset="0"/>
            </a:endParaRPr>
          </a:p>
          <a:p>
            <a:pPr marL="0" indent="0" algn="just">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5729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081C97-F63B-9505-D260-3B46D12A0C31}"/>
              </a:ext>
            </a:extLst>
          </p:cNvPr>
          <p:cNvSpPr>
            <a:spLocks noGrp="1"/>
          </p:cNvSpPr>
          <p:nvPr>
            <p:ph idx="1"/>
          </p:nvPr>
        </p:nvSpPr>
        <p:spPr>
          <a:xfrm>
            <a:off x="838200" y="873457"/>
            <a:ext cx="10515600" cy="5303506"/>
          </a:xfrm>
        </p:spPr>
        <p:txBody>
          <a:bodyPr>
            <a:normAutofit/>
          </a:bodyPr>
          <a:lstStyle/>
          <a:p>
            <a:pPr marL="0" indent="0" algn="ctr">
              <a:buNone/>
            </a:pPr>
            <a:endParaRPr lang="en-IN" sz="6000" dirty="0">
              <a:latin typeface="Times New Roman" panose="02020603050405020304" pitchFamily="18" charset="0"/>
              <a:cs typeface="Times New Roman" panose="02020603050405020304" pitchFamily="18" charset="0"/>
            </a:endParaRPr>
          </a:p>
          <a:p>
            <a:pPr marL="0" indent="0" algn="ctr">
              <a:buNone/>
            </a:pPr>
            <a:endParaRPr lang="en-IN" sz="6000" dirty="0">
              <a:latin typeface="Times New Roman" panose="02020603050405020304" pitchFamily="18" charset="0"/>
              <a:cs typeface="Times New Roman" panose="02020603050405020304" pitchFamily="18" charset="0"/>
            </a:endParaRPr>
          </a:p>
          <a:p>
            <a:pPr marL="0" indent="0" algn="ctr">
              <a:buNone/>
            </a:pPr>
            <a:r>
              <a:rPr lang="en-IN" sz="6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206179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1FE4-CA3B-E522-CF8F-B686664E573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Architecture</a:t>
            </a:r>
          </a:p>
        </p:txBody>
      </p:sp>
      <p:pic>
        <p:nvPicPr>
          <p:cNvPr id="8" name="Content Placeholder 7">
            <a:extLst>
              <a:ext uri="{FF2B5EF4-FFF2-40B4-BE49-F238E27FC236}">
                <a16:creationId xmlns:a16="http://schemas.microsoft.com/office/drawing/2014/main" id="{D6F889D1-7A2D-F9C7-5E24-2880106DFA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4085" y="1846263"/>
            <a:ext cx="8973402" cy="4145104"/>
          </a:xfrm>
        </p:spPr>
      </p:pic>
    </p:spTree>
    <p:extLst>
      <p:ext uri="{BB962C8B-B14F-4D97-AF65-F5344CB8AC3E}">
        <p14:creationId xmlns:p14="http://schemas.microsoft.com/office/powerpoint/2010/main" val="2550422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4AE4-6940-D6F4-1497-58A06F73C6A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Architecture Overview</a:t>
            </a:r>
          </a:p>
        </p:txBody>
      </p:sp>
      <p:sp>
        <p:nvSpPr>
          <p:cNvPr id="3" name="Content Placeholder 2">
            <a:extLst>
              <a:ext uri="{FF2B5EF4-FFF2-40B4-BE49-F238E27FC236}">
                <a16:creationId xmlns:a16="http://schemas.microsoft.com/office/drawing/2014/main" id="{29B2E3B3-0D14-5C7C-AE59-BBED86614E25}"/>
              </a:ext>
            </a:extLst>
          </p:cNvPr>
          <p:cNvSpPr>
            <a:spLocks noGrp="1"/>
          </p:cNvSpPr>
          <p:nvPr>
            <p:ph idx="1"/>
          </p:nvPr>
        </p:nvSpPr>
        <p:spPr>
          <a:xfrm>
            <a:off x="955342" y="1842448"/>
            <a:ext cx="10549269" cy="4068774"/>
          </a:xfrm>
        </p:spPr>
        <p:txBody>
          <a:bodyPr>
            <a:noAutofit/>
          </a:bodyPr>
          <a:lstStyle/>
          <a:p>
            <a:pPr marL="0" indent="0" algn="just">
              <a:buNone/>
            </a:pPr>
            <a:r>
              <a:rPr lang="en-IN" sz="1600" b="1" dirty="0">
                <a:latin typeface="Times New Roman" panose="02020603050405020304" pitchFamily="18" charset="0"/>
                <a:cs typeface="Times New Roman" panose="02020603050405020304" pitchFamily="18" charset="0"/>
              </a:rPr>
              <a:t>Server Side:</a:t>
            </a:r>
          </a:p>
          <a:p>
            <a:pPr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Faster R-CNN: Trains and validates object detection models using a dataset, producing trained weights.</a:t>
            </a:r>
          </a:p>
          <a:p>
            <a:pPr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TensorFlow Object Detection: Identifies ball and hoop coordinates in video frames.</a:t>
            </a:r>
          </a:p>
          <a:p>
            <a:pPr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Open Pose: Analyses human coordinates from video frames and generates processed videos.</a:t>
            </a:r>
          </a:p>
          <a:p>
            <a:pPr marL="0" indent="0" algn="just">
              <a:buNone/>
            </a:pPr>
            <a:r>
              <a:rPr lang="en-IN" sz="1600" b="1" dirty="0">
                <a:latin typeface="Times New Roman" panose="02020603050405020304" pitchFamily="18" charset="0"/>
                <a:cs typeface="Times New Roman" panose="02020603050405020304" pitchFamily="18" charset="0"/>
              </a:rPr>
              <a:t>Main Program Logic:</a:t>
            </a:r>
          </a:p>
          <a:p>
            <a:pPr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Processes analysis data and frames, creating detailed traces and fitting images.</a:t>
            </a:r>
          </a:p>
          <a:p>
            <a:pPr marL="0" indent="0" algn="just">
              <a:buNone/>
            </a:pPr>
            <a:r>
              <a:rPr lang="en-IN" sz="1600" b="1" dirty="0">
                <a:latin typeface="Times New Roman" panose="02020603050405020304" pitchFamily="18" charset="0"/>
                <a:cs typeface="Times New Roman" panose="02020603050405020304" pitchFamily="18" charset="0"/>
              </a:rPr>
              <a:t>Backend:</a:t>
            </a:r>
          </a:p>
          <a:p>
            <a:pPr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Flask Framework: Manages POST requests from the client, processes video files, and returns analysis results.</a:t>
            </a:r>
          </a:p>
          <a:p>
            <a:pPr marL="0" indent="0" algn="just">
              <a:buNone/>
            </a:pPr>
            <a:r>
              <a:rPr lang="en-IN" sz="1600" b="1" dirty="0">
                <a:latin typeface="Times New Roman" panose="02020603050405020304" pitchFamily="18" charset="0"/>
                <a:cs typeface="Times New Roman" panose="02020603050405020304" pitchFamily="18" charset="0"/>
              </a:rPr>
              <a:t>Client Side:</a:t>
            </a:r>
          </a:p>
          <a:p>
            <a:pPr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User Interaction: Users upload videos via a web app page.</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Web App Page &amp; Result Display:</a:t>
            </a:r>
            <a:r>
              <a:rPr lang="en-IN" sz="1600" dirty="0">
                <a:latin typeface="Times New Roman" panose="02020603050405020304" pitchFamily="18" charset="0"/>
                <a:cs typeface="Times New Roman" panose="02020603050405020304" pitchFamily="18" charset="0"/>
              </a:rPr>
              <a:t>Sends POST requests to the server, displays rendered frames, and presents the final analysis results.</a:t>
            </a:r>
          </a:p>
        </p:txBody>
      </p:sp>
    </p:spTree>
    <p:extLst>
      <p:ext uri="{BB962C8B-B14F-4D97-AF65-F5344CB8AC3E}">
        <p14:creationId xmlns:p14="http://schemas.microsoft.com/office/powerpoint/2010/main" val="2057167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387A9-EF82-F7B7-8DC4-3D3B685E916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Open Pose</a:t>
            </a:r>
          </a:p>
        </p:txBody>
      </p:sp>
      <p:sp>
        <p:nvSpPr>
          <p:cNvPr id="3" name="Content Placeholder 2">
            <a:extLst>
              <a:ext uri="{FF2B5EF4-FFF2-40B4-BE49-F238E27FC236}">
                <a16:creationId xmlns:a16="http://schemas.microsoft.com/office/drawing/2014/main" id="{AE6BE67F-FE0A-C657-40E2-8E785E34DAF0}"/>
              </a:ext>
            </a:extLst>
          </p:cNvPr>
          <p:cNvSpPr>
            <a:spLocks noGrp="1"/>
          </p:cNvSpPr>
          <p:nvPr>
            <p:ph idx="1"/>
          </p:nvPr>
        </p:nvSpPr>
        <p:spPr>
          <a:xfrm>
            <a:off x="838200" y="1825625"/>
            <a:ext cx="5726373" cy="3694894"/>
          </a:xfrm>
        </p:spPr>
        <p:txBody>
          <a:bodyPr>
            <a:normAutofit/>
          </a:bodyPr>
          <a:lstStyle/>
          <a:p>
            <a:pPr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Open Pose is an open-source library for real-time multi-person key point detection and pose estimation from images or videos. </a:t>
            </a:r>
          </a:p>
          <a:p>
            <a:pPr algn="just">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It accurately identifies and tracks human body key points, such as joints and body parts. </a:t>
            </a:r>
          </a:p>
          <a:p>
            <a:pPr algn="just">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Applications in sports analytics, gesture recognition, and human movement analysis.</a:t>
            </a:r>
            <a:endParaRPr lang="en-IN" sz="22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F8D0430B-71D0-B050-8B28-4F49447B1F09}"/>
              </a:ext>
            </a:extLst>
          </p:cNvPr>
          <p:cNvPicPr>
            <a:picLocks noChangeAspect="1"/>
          </p:cNvPicPr>
          <p:nvPr/>
        </p:nvPicPr>
        <p:blipFill>
          <a:blip r:embed="rId2"/>
          <a:stretch>
            <a:fillRect/>
          </a:stretch>
        </p:blipFill>
        <p:spPr>
          <a:xfrm>
            <a:off x="7438314" y="1825625"/>
            <a:ext cx="3238500" cy="4295775"/>
          </a:xfrm>
          <a:prstGeom prst="rect">
            <a:avLst/>
          </a:prstGeom>
        </p:spPr>
      </p:pic>
    </p:spTree>
    <p:extLst>
      <p:ext uri="{BB962C8B-B14F-4D97-AF65-F5344CB8AC3E}">
        <p14:creationId xmlns:p14="http://schemas.microsoft.com/office/powerpoint/2010/main" val="1335733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4D70E-FC39-D238-5F24-A7BD39FAFA2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Open Pose</a:t>
            </a:r>
          </a:p>
        </p:txBody>
      </p:sp>
      <p:sp>
        <p:nvSpPr>
          <p:cNvPr id="3" name="Content Placeholder 2">
            <a:extLst>
              <a:ext uri="{FF2B5EF4-FFF2-40B4-BE49-F238E27FC236}">
                <a16:creationId xmlns:a16="http://schemas.microsoft.com/office/drawing/2014/main" id="{FAC2D486-CC0A-4E8F-19F8-7915A0632CA4}"/>
              </a:ext>
            </a:extLst>
          </p:cNvPr>
          <p:cNvSpPr>
            <a:spLocks noGrp="1"/>
          </p:cNvSpPr>
          <p:nvPr>
            <p:ph idx="1"/>
          </p:nvPr>
        </p:nvSpPr>
        <p:spPr>
          <a:xfrm>
            <a:off x="1097280" y="1845734"/>
            <a:ext cx="10107637" cy="2283134"/>
          </a:xfrm>
        </p:spPr>
        <p:txBody>
          <a:bodyPr>
            <a:normAutofit fontScale="92500" lnSpcReduction="20000"/>
          </a:bodyPr>
          <a:lstStyle/>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Multi-Stage Convolutional Neural Networks (CNNs): </a:t>
            </a:r>
            <a:r>
              <a:rPr lang="en-US" sz="1600" dirty="0">
                <a:latin typeface="Times New Roman" panose="02020603050405020304" pitchFamily="18" charset="0"/>
                <a:cs typeface="Times New Roman" panose="02020603050405020304" pitchFamily="18" charset="0"/>
              </a:rPr>
              <a:t>Open Pose utilizes a series of multi-stage networks for feature extraction and refinement. These networks are designed to process image data and extract relevant features that aid in key points detection.</a:t>
            </a:r>
          </a:p>
          <a:p>
            <a:pPr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Part Confidence Maps: </a:t>
            </a:r>
            <a:r>
              <a:rPr lang="en-US" sz="1600" dirty="0">
                <a:latin typeface="Times New Roman" panose="02020603050405020304" pitchFamily="18" charset="0"/>
                <a:cs typeface="Times New Roman" panose="02020603050405020304" pitchFamily="18" charset="0"/>
              </a:rPr>
              <a:t>Open Pose generates heatmap representations for each key point of interest (e.g., elbows, knees) across multiple scales. These heatmaps represent the likelihood of a key point being located at each pixel, which helps in precise localization.</a:t>
            </a:r>
          </a:p>
          <a:p>
            <a:pPr marL="0" indent="0" algn="just">
              <a:buNone/>
            </a:pPr>
            <a:endParaRPr lang="en-US" sz="1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Part Affinity Fields (PAFs): </a:t>
            </a:r>
            <a:r>
              <a:rPr lang="en-US" sz="1600" dirty="0">
                <a:latin typeface="Times New Roman" panose="02020603050405020304" pitchFamily="18" charset="0"/>
                <a:cs typeface="Times New Roman" panose="02020603050405020304" pitchFamily="18" charset="0"/>
              </a:rPr>
              <a:t>PAFs are a set of 2D vector fields that encode the location and orientation of body parts relative to each other. They are crucial for associating body parts and forming connections between key points.</a:t>
            </a:r>
          </a:p>
          <a:p>
            <a:pPr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80648F0-18E7-E509-226E-DB75FA717CBD}"/>
              </a:ext>
            </a:extLst>
          </p:cNvPr>
          <p:cNvPicPr>
            <a:picLocks noChangeAspect="1"/>
          </p:cNvPicPr>
          <p:nvPr/>
        </p:nvPicPr>
        <p:blipFill>
          <a:blip r:embed="rId2"/>
          <a:stretch>
            <a:fillRect/>
          </a:stretch>
        </p:blipFill>
        <p:spPr>
          <a:xfrm>
            <a:off x="1097279" y="4237242"/>
            <a:ext cx="10107637" cy="1956395"/>
          </a:xfrm>
          <a:prstGeom prst="rect">
            <a:avLst/>
          </a:prstGeom>
        </p:spPr>
      </p:pic>
    </p:spTree>
    <p:extLst>
      <p:ext uri="{BB962C8B-B14F-4D97-AF65-F5344CB8AC3E}">
        <p14:creationId xmlns:p14="http://schemas.microsoft.com/office/powerpoint/2010/main" val="2970008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2206A-6E9F-2A7E-71DA-1F8204CDA560}"/>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Open Pose</a:t>
            </a:r>
          </a:p>
        </p:txBody>
      </p:sp>
      <p:sp>
        <p:nvSpPr>
          <p:cNvPr id="3" name="Content Placeholder 2">
            <a:extLst>
              <a:ext uri="{FF2B5EF4-FFF2-40B4-BE49-F238E27FC236}">
                <a16:creationId xmlns:a16="http://schemas.microsoft.com/office/drawing/2014/main" id="{61D5A2DE-4A18-E83B-E98E-9BA007B091DA}"/>
              </a:ext>
            </a:extLst>
          </p:cNvPr>
          <p:cNvSpPr>
            <a:spLocks noGrp="1"/>
          </p:cNvSpPr>
          <p:nvPr>
            <p:ph idx="1"/>
          </p:nvPr>
        </p:nvSpPr>
        <p:spPr>
          <a:xfrm>
            <a:off x="1097279" y="1845734"/>
            <a:ext cx="10058399" cy="4023360"/>
          </a:xfrm>
        </p:spPr>
        <p:txBody>
          <a:bodyPr>
            <a:normAutofit/>
          </a:bodyPr>
          <a:lstStyle/>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Open Pose accurately detects and tracks key body </a:t>
            </a:r>
            <a:r>
              <a:rPr lang="en-US" sz="2400" dirty="0" err="1">
                <a:latin typeface="Times New Roman" panose="02020603050405020304" pitchFamily="18" charset="0"/>
                <a:cs typeface="Times New Roman" panose="02020603050405020304" pitchFamily="18" charset="0"/>
              </a:rPr>
              <a:t>keypoints</a:t>
            </a:r>
            <a:r>
              <a:rPr lang="en-US" sz="2400" dirty="0">
                <a:latin typeface="Times New Roman" panose="02020603050405020304" pitchFamily="18" charset="0"/>
                <a:cs typeface="Times New Roman" panose="02020603050405020304" pitchFamily="18" charset="0"/>
              </a:rPr>
              <a:t> such as elbows and knees during basketball shots from video inputs.</a:t>
            </a:r>
          </a:p>
          <a:p>
            <a:pPr marL="0" indent="0" algn="just">
              <a:buNone/>
            </a:pPr>
            <a:r>
              <a:rPr lang="en-US" sz="2400" dirty="0">
                <a:latin typeface="Times New Roman" panose="02020603050405020304" pitchFamily="18" charset="0"/>
                <a:cs typeface="Times New Roman" panose="02020603050405020304" pitchFamily="18" charset="0"/>
              </a:rPr>
              <a:t> </a:t>
            </a: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provides crucial metrics like release angle and timing based on these key points, essential for evaluating shooting technique and performance. </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Open Pose's outputs enhance object detection models (like Faster R-CNN) by enriching the analysis with detailed human pose data, improving the accuracy of shot detection and classification (score, miss, undetermined).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0756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23C23-0DE5-27A5-B51F-FE12775297E2}"/>
              </a:ext>
            </a:extLst>
          </p:cNvPr>
          <p:cNvSpPr>
            <a:spLocks noGrp="1"/>
          </p:cNvSpPr>
          <p:nvPr>
            <p:ph type="title"/>
          </p:nvPr>
        </p:nvSpPr>
        <p:spPr/>
        <p:txBody>
          <a:bodyPr>
            <a:normAutofit/>
          </a:bodyPr>
          <a:lstStyle/>
          <a:p>
            <a:r>
              <a:rPr lang="en-IN" dirty="0">
                <a:latin typeface="Times New Roman" panose="02020603050405020304" pitchFamily="18" charset="0"/>
                <a:cs typeface="Times New Roman" panose="02020603050405020304" pitchFamily="18" charset="0"/>
              </a:rPr>
              <a:t>Faster Region Based Convolution Neural Network(RCNN)</a:t>
            </a:r>
          </a:p>
        </p:txBody>
      </p:sp>
      <p:sp>
        <p:nvSpPr>
          <p:cNvPr id="3" name="Content Placeholder 2">
            <a:extLst>
              <a:ext uri="{FF2B5EF4-FFF2-40B4-BE49-F238E27FC236}">
                <a16:creationId xmlns:a16="http://schemas.microsoft.com/office/drawing/2014/main" id="{10B6A9D6-DF2B-077B-DAB0-08913944B9E7}"/>
              </a:ext>
            </a:extLst>
          </p:cNvPr>
          <p:cNvSpPr>
            <a:spLocks noGrp="1"/>
          </p:cNvSpPr>
          <p:nvPr>
            <p:ph idx="1"/>
          </p:nvPr>
        </p:nvSpPr>
        <p:spPr/>
        <p:txBody>
          <a:bodyPr>
            <a:noAutofit/>
          </a:bodyPr>
          <a:lstStyle/>
          <a:p>
            <a:pPr marL="0" indent="0" algn="just">
              <a:buNone/>
            </a:pPr>
            <a:r>
              <a:rPr lang="en-US" sz="1400" dirty="0">
                <a:latin typeface="Times New Roman" panose="02020603050405020304" pitchFamily="18" charset="0"/>
                <a:cs typeface="Times New Roman" panose="02020603050405020304" pitchFamily="18" charset="0"/>
              </a:rPr>
              <a:t>Faster R-CNN (Region-based Convolutional Neural Network) is a deep learning framework used for object detection tasks. Here’s what it does in a nutshell:</a:t>
            </a:r>
          </a:p>
          <a:p>
            <a:pPr marL="0" indent="0" algn="just">
              <a:buNone/>
            </a:pPr>
            <a:endParaRPr lang="en-US" sz="1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Region Proposal Network (RPN): </a:t>
            </a:r>
            <a:r>
              <a:rPr lang="en-US" sz="1400" dirty="0">
                <a:latin typeface="Times New Roman" panose="02020603050405020304" pitchFamily="18" charset="0"/>
                <a:cs typeface="Times New Roman" panose="02020603050405020304" pitchFamily="18" charset="0"/>
              </a:rPr>
              <a:t>Faster R-CNN integrates an RPN that efficiently proposes regions of interest (ROIs) in an image, which are likely to contain objects.</a:t>
            </a:r>
          </a:p>
          <a:p>
            <a:pPr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Feature Extraction: </a:t>
            </a:r>
            <a:r>
              <a:rPr lang="en-US" sz="1400" dirty="0">
                <a:latin typeface="Times New Roman" panose="02020603050405020304" pitchFamily="18" charset="0"/>
                <a:cs typeface="Times New Roman" panose="02020603050405020304" pitchFamily="18" charset="0"/>
              </a:rPr>
              <a:t>It uses a CNN backbone (like VGG16 or </a:t>
            </a:r>
            <a:r>
              <a:rPr lang="en-US" sz="1400" dirty="0" err="1">
                <a:latin typeface="Times New Roman" panose="02020603050405020304" pitchFamily="18" charset="0"/>
                <a:cs typeface="Times New Roman" panose="02020603050405020304" pitchFamily="18" charset="0"/>
              </a:rPr>
              <a:t>ResNet</a:t>
            </a:r>
            <a:r>
              <a:rPr lang="en-US" sz="1400" dirty="0">
                <a:latin typeface="Times New Roman" panose="02020603050405020304" pitchFamily="18" charset="0"/>
                <a:cs typeface="Times New Roman" panose="02020603050405020304" pitchFamily="18" charset="0"/>
              </a:rPr>
              <a:t>) to extract features from the entire image.</a:t>
            </a:r>
          </a:p>
          <a:p>
            <a:pPr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ROI Pooling and Classification: </a:t>
            </a:r>
            <a:r>
              <a:rPr lang="en-US" sz="1400" dirty="0">
                <a:latin typeface="Times New Roman" panose="02020603050405020304" pitchFamily="18" charset="0"/>
                <a:cs typeface="Times New Roman" panose="02020603050405020304" pitchFamily="18" charset="0"/>
              </a:rPr>
              <a:t>After generating ROIs, Faster R-CNN uses ROI pooling to extract fixed-size feature maps from each ROI, which are then classified using fully connected layers to determine the presence of objects and their classes.</a:t>
            </a:r>
          </a:p>
          <a:p>
            <a:pPr marL="0" indent="0" algn="just">
              <a:buNone/>
            </a:pPr>
            <a:endParaRPr lang="en-US" sz="1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End-to-End Training: </a:t>
            </a:r>
            <a:r>
              <a:rPr lang="en-US" sz="1400" dirty="0">
                <a:latin typeface="Times New Roman" panose="02020603050405020304" pitchFamily="18" charset="0"/>
                <a:cs typeface="Times New Roman" panose="02020603050405020304" pitchFamily="18" charset="0"/>
              </a:rPr>
              <a:t>The entire network is trained end-to-end, allowing it to learn to localize and classify objects in a single integrated framework, achieving high accuracy in object detection tasks.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3210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5676-072B-33A6-C304-3642EF05326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FRCNN</a:t>
            </a:r>
          </a:p>
        </p:txBody>
      </p:sp>
      <p:sp>
        <p:nvSpPr>
          <p:cNvPr id="3" name="Content Placeholder 2">
            <a:extLst>
              <a:ext uri="{FF2B5EF4-FFF2-40B4-BE49-F238E27FC236}">
                <a16:creationId xmlns:a16="http://schemas.microsoft.com/office/drawing/2014/main" id="{E698B2DB-E3ED-53C8-69CC-AE0A1E55F9A2}"/>
              </a:ext>
            </a:extLst>
          </p:cNvPr>
          <p:cNvSpPr>
            <a:spLocks noGrp="1"/>
          </p:cNvSpPr>
          <p:nvPr>
            <p:ph idx="1"/>
          </p:nvPr>
        </p:nvSpPr>
        <p:spPr>
          <a:xfrm>
            <a:off x="1097279" y="1845734"/>
            <a:ext cx="6316395" cy="4023360"/>
          </a:xfrm>
        </p:spPr>
        <p:txBody>
          <a:bodyPr>
            <a:normAutofit/>
          </a:bodyPr>
          <a:lstStyle/>
          <a:p>
            <a:pPr algn="just"/>
            <a:r>
              <a:rPr lang="en-US" b="1" dirty="0">
                <a:latin typeface="Times New Roman" panose="02020603050405020304" pitchFamily="18" charset="0"/>
                <a:cs typeface="Times New Roman" panose="02020603050405020304" pitchFamily="18" charset="0"/>
              </a:rPr>
              <a:t>Object Detection: </a:t>
            </a:r>
            <a:r>
              <a:rPr lang="en-US" dirty="0">
                <a:latin typeface="Times New Roman" panose="02020603050405020304" pitchFamily="18" charset="0"/>
                <a:cs typeface="Times New Roman" panose="02020603050405020304" pitchFamily="18" charset="0"/>
              </a:rPr>
              <a:t>Faster R-CNN is employed to detect basketballs within images or video frames. This allows the system to pinpoint the exact location of the basketball in various contexts, such as during a shot attempt or in different stages of motion.</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Integration with Open Pose: </a:t>
            </a:r>
            <a:r>
              <a:rPr lang="en-US" dirty="0">
                <a:latin typeface="Times New Roman" panose="02020603050405020304" pitchFamily="18" charset="0"/>
                <a:cs typeface="Times New Roman" panose="02020603050405020304" pitchFamily="18" charset="0"/>
              </a:rPr>
              <a:t>By combining Faster R-CNN's object detection outputs with Open Pose's human pose estimation results, the project can provide comprehensive analyses of basketball shots. This integration enhances the system's ability to determine shot outcomes (made, missed, or undetermined) based on the position of the basketball and the pose of the shooter.</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406908B-5E15-AFC3-DF2E-197415828D61}"/>
              </a:ext>
            </a:extLst>
          </p:cNvPr>
          <p:cNvPicPr>
            <a:picLocks noChangeAspect="1"/>
          </p:cNvPicPr>
          <p:nvPr/>
        </p:nvPicPr>
        <p:blipFill>
          <a:blip r:embed="rId2"/>
          <a:stretch>
            <a:fillRect/>
          </a:stretch>
        </p:blipFill>
        <p:spPr>
          <a:xfrm>
            <a:off x="7730197" y="1845734"/>
            <a:ext cx="3425483" cy="4098241"/>
          </a:xfrm>
          <a:prstGeom prst="rect">
            <a:avLst/>
          </a:prstGeom>
        </p:spPr>
      </p:pic>
    </p:spTree>
    <p:extLst>
      <p:ext uri="{BB962C8B-B14F-4D97-AF65-F5344CB8AC3E}">
        <p14:creationId xmlns:p14="http://schemas.microsoft.com/office/powerpoint/2010/main" val="393535628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407</TotalTime>
  <Words>1566</Words>
  <Application>Microsoft Office PowerPoint</Application>
  <PresentationFormat>Widescreen</PresentationFormat>
  <Paragraphs>114</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Times New Roman</vt:lpstr>
      <vt:lpstr>Retrospect</vt:lpstr>
      <vt:lpstr>Basketball Analysis Using Open pose</vt:lpstr>
      <vt:lpstr>Introduction</vt:lpstr>
      <vt:lpstr>Architecture</vt:lpstr>
      <vt:lpstr>Architecture Overview</vt:lpstr>
      <vt:lpstr>Open Pose</vt:lpstr>
      <vt:lpstr>Open Pose</vt:lpstr>
      <vt:lpstr>Open Pose</vt:lpstr>
      <vt:lpstr>Faster Region Based Convolution Neural Network(RCNN)</vt:lpstr>
      <vt:lpstr>FRCNN</vt:lpstr>
      <vt:lpstr>Tensor Flow</vt:lpstr>
      <vt:lpstr>OpenCV</vt:lpstr>
      <vt:lpstr>Main Program Logic</vt:lpstr>
      <vt:lpstr>FLASK</vt:lpstr>
      <vt:lpstr>PowerPoint Presentation</vt:lpstr>
      <vt:lpstr>Client Side</vt:lpstr>
      <vt:lpstr>Results</vt:lpstr>
      <vt:lpstr>PowerPoint Presentation</vt:lpstr>
      <vt:lpstr>Future Enhancements</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Utkala Divi</dc:creator>
  <cp:lastModifiedBy>Utkala Divi</cp:lastModifiedBy>
  <cp:revision>50</cp:revision>
  <dcterms:created xsi:type="dcterms:W3CDTF">2024-06-25T12:17:48Z</dcterms:created>
  <dcterms:modified xsi:type="dcterms:W3CDTF">2024-07-06T17:26:21Z</dcterms:modified>
</cp:coreProperties>
</file>